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3" r:id="rId5"/>
    <p:sldId id="265" r:id="rId6"/>
    <p:sldId id="259" r:id="rId7"/>
    <p:sldId id="258" r:id="rId8"/>
    <p:sldId id="260" r:id="rId9"/>
    <p:sldId id="262"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5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uto">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Fare clic per modificare stile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uto">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Fare clic per modificare stile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21/10/14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21/10/14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it-IT" smtClean="0"/>
              <a:t>Fare clic per modificare stile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it-IT" smtClean="0"/>
              <a:t>Fare clic per modificare stile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it-IT" smtClean="0"/>
              <a:t>Trascinare l'immagine su un segnaposto o fare clic sull'icona per aggiungerla</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magine sopra didascalia">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it-IT" smtClean="0"/>
              <a:t>Fare clic per modificare stile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Immagini con didascalia">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it-IT" smtClean="0"/>
              <a:t>Fare clic per modificare stile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it-IT" smtClean="0"/>
              <a:t>Fare clic per modificare stile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it-IT" smtClean="0"/>
              <a:t>Fare clic per modificare stile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‹n.›</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it-IT" smtClean="0"/>
              <a:t>Trascinare l'immagine su un segnaposto o fare clic sull'icona per aggiungerla</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olo, contenuto e immagin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it-IT" smtClean="0"/>
              <a:t>Fare clic per modificare stile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‹n.›</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it-IT" smtClean="0"/>
              <a:t>Trascinare l'immagine su un segnaposto o fare clic sull'icona per aggiungerla</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21/10/14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zione con immagin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it-IT" smtClean="0"/>
              <a:t>Fare clic per modificare stile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‹n.›</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it-IT" smtClean="0"/>
              <a:t>Trascinare l'immagine su un segnaposto o fare clic sull'icona per aggiungerla</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Fare clic per modificare stile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21/10/14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uto, sopra e sotto">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it-IT" smtClean="0"/>
              <a:t>Fare clic per modificare stile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‹n.›</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it-IT" smtClean="0"/>
              <a:t>Fare clic per modificare stile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21/10/14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xml"/><Relationship Id="rId3" Type="http://schemas.openxmlformats.org/officeDocument/2006/relationships/slide" Target="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00400" y="4399367"/>
            <a:ext cx="5458968" cy="554984"/>
          </a:xfrm>
        </p:spPr>
        <p:txBody>
          <a:bodyPr>
            <a:normAutofit fontScale="90000"/>
          </a:bodyPr>
          <a:lstStyle/>
          <a:p>
            <a:r>
              <a:rPr lang="it-IT" dirty="0" smtClean="0"/>
              <a:t>Rivoluzione francese</a:t>
            </a:r>
            <a:endParaRPr lang="it-IT" dirty="0"/>
          </a:p>
        </p:txBody>
      </p:sp>
      <p:sp>
        <p:nvSpPr>
          <p:cNvPr id="3" name="Sottotitolo 2"/>
          <p:cNvSpPr>
            <a:spLocks noGrp="1"/>
          </p:cNvSpPr>
          <p:nvPr>
            <p:ph type="subTitle" idx="1"/>
          </p:nvPr>
        </p:nvSpPr>
        <p:spPr>
          <a:xfrm>
            <a:off x="3200400" y="5097426"/>
            <a:ext cx="5458968" cy="549212"/>
          </a:xfrm>
        </p:spPr>
        <p:txBody>
          <a:bodyPr/>
          <a:lstStyle/>
          <a:p>
            <a:endParaRPr lang="it-IT" dirty="0"/>
          </a:p>
        </p:txBody>
      </p:sp>
    </p:spTree>
    <p:extLst>
      <p:ext uri="{BB962C8B-B14F-4D97-AF65-F5344CB8AC3E}">
        <p14:creationId xmlns:p14="http://schemas.microsoft.com/office/powerpoint/2010/main" val="61322135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L’immagine della repubblica</a:t>
            </a:r>
            <a:endParaRPr lang="it-IT" dirty="0"/>
          </a:p>
        </p:txBody>
      </p:sp>
      <p:pic>
        <p:nvPicPr>
          <p:cNvPr id="4" name="Segnaposto contenuto 3" descr="La Repubblica di Francia.jpg"/>
          <p:cNvPicPr>
            <a:picLocks noGrp="1" noChangeAspect="1"/>
          </p:cNvPicPr>
          <p:nvPr>
            <p:ph idx="1"/>
          </p:nvPr>
        </p:nvPicPr>
        <p:blipFill>
          <a:blip r:embed="rId2">
            <a:extLst>
              <a:ext uri="{28A0092B-C50C-407E-A947-70E740481C1C}">
                <a14:useLocalDpi xmlns:a14="http://schemas.microsoft.com/office/drawing/2010/main" val="0"/>
              </a:ext>
            </a:extLst>
          </a:blip>
          <a:srcRect l="-90920" r="-90920"/>
          <a:stretch>
            <a:fillRect/>
          </a:stretch>
        </p:blipFill>
        <p:spPr>
          <a:xfrm>
            <a:off x="457199" y="2209800"/>
            <a:ext cx="6508377" cy="4116629"/>
          </a:xfrm>
        </p:spPr>
      </p:pic>
    </p:spTree>
    <p:extLst>
      <p:ext uri="{BB962C8B-B14F-4D97-AF65-F5344CB8AC3E}">
        <p14:creationId xmlns:p14="http://schemas.microsoft.com/office/powerpoint/2010/main" val="361731591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eventi</a:t>
            </a:r>
            <a:endParaRPr lang="it-IT" dirty="0"/>
          </a:p>
        </p:txBody>
      </p:sp>
      <p:sp>
        <p:nvSpPr>
          <p:cNvPr id="3" name="Segnaposto contenuto 2"/>
          <p:cNvSpPr>
            <a:spLocks noGrp="1"/>
          </p:cNvSpPr>
          <p:nvPr>
            <p:ph idx="1"/>
          </p:nvPr>
        </p:nvSpPr>
        <p:spPr/>
        <p:txBody>
          <a:bodyPr>
            <a:normAutofit/>
          </a:bodyPr>
          <a:lstStyle/>
          <a:p>
            <a:r>
              <a:rPr lang="it-IT" dirty="0" smtClean="0"/>
              <a:t>5 maggio 1789. Inaugurazione dei lavori degli Stati generali. Gli ordini sono separati.</a:t>
            </a:r>
          </a:p>
          <a:p>
            <a:r>
              <a:rPr lang="it-IT" dirty="0" smtClean="0"/>
              <a:t>17 giugno. Il Terzo stato si costituisce </a:t>
            </a:r>
            <a:r>
              <a:rPr lang="it-IT" i="1" dirty="0" smtClean="0"/>
              <a:t>Assemblea Nazionale. </a:t>
            </a:r>
            <a:r>
              <a:rPr lang="it-IT" dirty="0" smtClean="0"/>
              <a:t>20 giugno. Giuramento della Pallacorda.</a:t>
            </a:r>
          </a:p>
          <a:p>
            <a:r>
              <a:rPr lang="it-IT" dirty="0" smtClean="0"/>
              <a:t>9 luglio. Su ordine del re: unica </a:t>
            </a:r>
            <a:r>
              <a:rPr lang="it-IT" i="1" dirty="0" smtClean="0"/>
              <a:t>Assemblea Nazionale costituente. </a:t>
            </a:r>
            <a:r>
              <a:rPr lang="it-IT" sz="1200" dirty="0" smtClean="0">
                <a:hlinkClick r:id="rId2" action="ppaction://hlinksldjump"/>
              </a:rPr>
              <a:t>Significato</a:t>
            </a:r>
            <a:endParaRPr lang="it-IT" i="1" dirty="0" smtClean="0"/>
          </a:p>
          <a:p>
            <a:r>
              <a:rPr lang="it-IT" dirty="0" smtClean="0"/>
              <a:t>14 luglio. Dopo notizie preoccupanti e sommovimenti sociali: </a:t>
            </a:r>
            <a:r>
              <a:rPr lang="it-IT" i="1" dirty="0" smtClean="0"/>
              <a:t>presa della Bastiglia. </a:t>
            </a:r>
            <a:r>
              <a:rPr lang="it-IT" sz="1200" dirty="0" smtClean="0">
                <a:hlinkClick r:id="rId3" action="ppaction://hlinksldjump"/>
              </a:rPr>
              <a:t>Significato </a:t>
            </a:r>
            <a:endParaRPr lang="it-IT" i="1" dirty="0"/>
          </a:p>
        </p:txBody>
      </p:sp>
    </p:spTree>
    <p:extLst>
      <p:ext uri="{BB962C8B-B14F-4D97-AF65-F5344CB8AC3E}">
        <p14:creationId xmlns:p14="http://schemas.microsoft.com/office/powerpoint/2010/main" val="15808011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eventi (2)</a:t>
            </a:r>
            <a:endParaRPr lang="it-IT" dirty="0"/>
          </a:p>
        </p:txBody>
      </p:sp>
      <p:sp>
        <p:nvSpPr>
          <p:cNvPr id="3" name="Segnaposto contenuto 2"/>
          <p:cNvSpPr>
            <a:spLocks noGrp="1"/>
          </p:cNvSpPr>
          <p:nvPr>
            <p:ph idx="1"/>
          </p:nvPr>
        </p:nvSpPr>
        <p:spPr/>
        <p:txBody>
          <a:bodyPr>
            <a:normAutofit/>
          </a:bodyPr>
          <a:lstStyle/>
          <a:p>
            <a:r>
              <a:rPr lang="it-IT" sz="1200" dirty="0" smtClean="0"/>
              <a:t>4 agosto 1789. Abolizione della feudalità.</a:t>
            </a:r>
          </a:p>
          <a:p>
            <a:r>
              <a:rPr lang="it-IT" sz="1200" dirty="0" smtClean="0"/>
              <a:t>26 agosto. Dichiarazione dei diritti (dialettica tra diritti individuali e sovranità nazionale)</a:t>
            </a:r>
          </a:p>
          <a:p>
            <a:r>
              <a:rPr lang="it-IT" sz="1200" dirty="0" smtClean="0"/>
              <a:t>Il dibattito politico. Club e stampa. Chi erano i </a:t>
            </a:r>
            <a:r>
              <a:rPr lang="it-IT" sz="1200" dirty="0" smtClean="0">
                <a:hlinkClick r:id="rId2" action="ppaction://hlinksldjump"/>
              </a:rPr>
              <a:t>giacobini</a:t>
            </a:r>
            <a:r>
              <a:rPr lang="it-IT" sz="1200" dirty="0" smtClean="0"/>
              <a:t>.</a:t>
            </a:r>
          </a:p>
          <a:p>
            <a:r>
              <a:rPr lang="it-IT" sz="1200" dirty="0" smtClean="0"/>
              <a:t>Decisioni della Costituente sull’ordinamento dello Stato.</a:t>
            </a:r>
            <a:br>
              <a:rPr lang="it-IT" sz="1200" dirty="0" smtClean="0"/>
            </a:br>
            <a:r>
              <a:rPr lang="it-IT" sz="1200" dirty="0" smtClean="0"/>
              <a:t>Monarchia costituzionale.</a:t>
            </a:r>
            <a:br>
              <a:rPr lang="it-IT" sz="1200" dirty="0" smtClean="0"/>
            </a:br>
            <a:r>
              <a:rPr lang="it-IT" sz="1200" dirty="0" smtClean="0"/>
              <a:t>83 dipartimenti</a:t>
            </a:r>
            <a:br>
              <a:rPr lang="it-IT" sz="1200" dirty="0" smtClean="0"/>
            </a:br>
            <a:r>
              <a:rPr lang="it-IT" sz="1200" dirty="0" smtClean="0"/>
              <a:t>Il voto e i cittadini attivi e passivi.</a:t>
            </a:r>
          </a:p>
          <a:p>
            <a:r>
              <a:rPr lang="it-IT" sz="1200" dirty="0" smtClean="0"/>
              <a:t>Luglio 1790. Costituzione civile del clero. Gli ecclesiastici diventano funzionari statali eletti dai cittadini, giurano fedeltà alla nazione e sono sciolti dal legame di fedeltà nei confronti dell’autorità papale. </a:t>
            </a:r>
            <a:br>
              <a:rPr lang="it-IT" sz="1200" dirty="0" smtClean="0"/>
            </a:br>
            <a:r>
              <a:rPr lang="it-IT" sz="1200" dirty="0" smtClean="0"/>
              <a:t>Condanna di Pio VI e divisione tra clero costituzionale e clero refrattario.</a:t>
            </a:r>
          </a:p>
          <a:p>
            <a:r>
              <a:rPr lang="it-IT" sz="1200" dirty="0" smtClean="0"/>
              <a:t>20 giugno 1791. Fuga del re.</a:t>
            </a:r>
            <a:endParaRPr lang="it-IT" sz="1200" dirty="0"/>
          </a:p>
        </p:txBody>
      </p:sp>
    </p:spTree>
    <p:extLst>
      <p:ext uri="{BB962C8B-B14F-4D97-AF65-F5344CB8AC3E}">
        <p14:creationId xmlns:p14="http://schemas.microsoft.com/office/powerpoint/2010/main" val="376819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eventi (3)</a:t>
            </a:r>
            <a:endParaRPr lang="it-IT" dirty="0"/>
          </a:p>
        </p:txBody>
      </p:sp>
      <p:sp>
        <p:nvSpPr>
          <p:cNvPr id="3" name="Segnaposto contenuto 2"/>
          <p:cNvSpPr>
            <a:spLocks noGrp="1"/>
          </p:cNvSpPr>
          <p:nvPr>
            <p:ph idx="1"/>
          </p:nvPr>
        </p:nvSpPr>
        <p:spPr/>
        <p:txBody>
          <a:bodyPr>
            <a:normAutofit/>
          </a:bodyPr>
          <a:lstStyle/>
          <a:p>
            <a:pPr marL="213359" lvl="0" indent="-213359" defTabSz="280415">
              <a:spcBef>
                <a:spcPts val="2000"/>
              </a:spcBef>
              <a:defRPr sz="1800"/>
            </a:pPr>
            <a:r>
              <a:rPr lang="it-IT" b="1" dirty="0"/>
              <a:t>10agosto 1792</a:t>
            </a:r>
            <a:r>
              <a:rPr lang="it-IT" dirty="0"/>
              <a:t>. Assalto alle </a:t>
            </a:r>
            <a:r>
              <a:rPr lang="it-IT" dirty="0" err="1"/>
              <a:t>Tuileries</a:t>
            </a:r>
            <a:r>
              <a:rPr lang="it-IT" dirty="0"/>
              <a:t>. Richiesta di una nuova costituente.</a:t>
            </a:r>
          </a:p>
          <a:p>
            <a:pPr marL="213359" lvl="0" indent="-213359" defTabSz="280415">
              <a:spcBef>
                <a:spcPts val="2000"/>
              </a:spcBef>
              <a:defRPr sz="1800"/>
            </a:pPr>
            <a:r>
              <a:rPr lang="it-IT" b="1" dirty="0"/>
              <a:t>Settembre 1793</a:t>
            </a:r>
            <a:r>
              <a:rPr lang="it-IT" dirty="0"/>
              <a:t>. Massacro di un migliaio di detenuti.</a:t>
            </a:r>
          </a:p>
          <a:p>
            <a:pPr marL="213359" lvl="0" indent="-213359" defTabSz="280415">
              <a:spcBef>
                <a:spcPts val="2000"/>
              </a:spcBef>
              <a:defRPr sz="1800"/>
            </a:pPr>
            <a:r>
              <a:rPr lang="it-IT" b="1" dirty="0"/>
              <a:t>21 settembre 1792</a:t>
            </a:r>
            <a:r>
              <a:rPr lang="it-IT" dirty="0"/>
              <a:t>. Prima seduta della Convenzione e proclamazione della repubblica.</a:t>
            </a:r>
          </a:p>
          <a:p>
            <a:pPr marL="213359" lvl="0" indent="-213359" defTabSz="280415">
              <a:spcBef>
                <a:spcPts val="2000"/>
              </a:spcBef>
              <a:defRPr sz="1800"/>
            </a:pPr>
            <a:r>
              <a:rPr lang="it-IT" b="1" dirty="0"/>
              <a:t>21 gennaio 1793</a:t>
            </a:r>
            <a:r>
              <a:rPr lang="it-IT" dirty="0"/>
              <a:t>. Esecuzione di Luigi XVI.</a:t>
            </a:r>
          </a:p>
          <a:p>
            <a:pPr marL="213359" lvl="0" indent="-213359" defTabSz="280415">
              <a:spcBef>
                <a:spcPts val="2000"/>
              </a:spcBef>
              <a:defRPr sz="1800"/>
            </a:pPr>
            <a:r>
              <a:rPr lang="it-IT" b="1" dirty="0"/>
              <a:t>Marzo 1793</a:t>
            </a:r>
            <a:r>
              <a:rPr lang="it-IT" dirty="0"/>
              <a:t>. Tribunale rivoluzionario.</a:t>
            </a:r>
          </a:p>
          <a:p>
            <a:pPr marL="213359" lvl="0" indent="-213359" defTabSz="280415">
              <a:spcBef>
                <a:spcPts val="2000"/>
              </a:spcBef>
              <a:defRPr sz="1800"/>
            </a:pPr>
            <a:r>
              <a:rPr lang="it-IT" dirty="0"/>
              <a:t>Gli assegnati e la crescita dell'inflazione.</a:t>
            </a:r>
          </a:p>
          <a:p>
            <a:pPr marL="0" indent="0">
              <a:buNone/>
            </a:pPr>
            <a:endParaRPr lang="it-IT" dirty="0"/>
          </a:p>
        </p:txBody>
      </p:sp>
    </p:spTree>
    <p:extLst>
      <p:ext uri="{BB962C8B-B14F-4D97-AF65-F5344CB8AC3E}">
        <p14:creationId xmlns:p14="http://schemas.microsoft.com/office/powerpoint/2010/main" val="401460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eventi (4)</a:t>
            </a:r>
            <a:endParaRPr lang="it-IT" dirty="0"/>
          </a:p>
        </p:txBody>
      </p:sp>
      <p:sp>
        <p:nvSpPr>
          <p:cNvPr id="3" name="Segnaposto contenuto 2"/>
          <p:cNvSpPr>
            <a:spLocks noGrp="1"/>
          </p:cNvSpPr>
          <p:nvPr>
            <p:ph idx="1"/>
          </p:nvPr>
        </p:nvSpPr>
        <p:spPr/>
        <p:txBody>
          <a:bodyPr/>
          <a:lstStyle/>
          <a:p>
            <a:pPr marL="213359" lvl="0" indent="-213359" defTabSz="280415">
              <a:spcBef>
                <a:spcPts val="2000"/>
              </a:spcBef>
              <a:defRPr sz="1800"/>
            </a:pPr>
            <a:r>
              <a:rPr lang="it-IT" b="1" dirty="0"/>
              <a:t>31 maggio 1793</a:t>
            </a:r>
            <a:r>
              <a:rPr lang="it-IT" dirty="0"/>
              <a:t>. Folla preme sulla Convenzione. Arresto dei girondini.</a:t>
            </a:r>
          </a:p>
          <a:p>
            <a:pPr marL="213359" lvl="0" indent="-213359" defTabSz="280415">
              <a:spcBef>
                <a:spcPts val="2000"/>
              </a:spcBef>
              <a:defRPr sz="1800"/>
            </a:pPr>
            <a:r>
              <a:rPr lang="it-IT" b="1" dirty="0"/>
              <a:t>2 giugno 1793- 27 luglio 1794</a:t>
            </a:r>
            <a:r>
              <a:rPr lang="it-IT" dirty="0"/>
              <a:t>. Terrore rivoluzionario.</a:t>
            </a:r>
          </a:p>
          <a:p>
            <a:pPr marL="213359" lvl="0" indent="-213359" defTabSz="280415">
              <a:spcBef>
                <a:spcPts val="2000"/>
              </a:spcBef>
              <a:defRPr sz="1800"/>
            </a:pPr>
            <a:r>
              <a:rPr lang="it-IT" b="1" dirty="0"/>
              <a:t>24 giugno 1793</a:t>
            </a:r>
            <a:r>
              <a:rPr lang="it-IT" dirty="0"/>
              <a:t>. Costituzione repubblicana e Comitato di salute pubblica.</a:t>
            </a:r>
          </a:p>
          <a:p>
            <a:pPr marL="213359" lvl="0" indent="-213359" defTabSz="280415">
              <a:spcBef>
                <a:spcPts val="2000"/>
              </a:spcBef>
              <a:defRPr sz="1800"/>
            </a:pPr>
            <a:r>
              <a:rPr lang="it-IT" dirty="0"/>
              <a:t>Rivolte federaliste e realiste.</a:t>
            </a:r>
          </a:p>
          <a:p>
            <a:pPr marL="213359" lvl="0" indent="-213359" defTabSz="280415">
              <a:spcBef>
                <a:spcPts val="2000"/>
              </a:spcBef>
              <a:defRPr sz="1800"/>
            </a:pPr>
            <a:r>
              <a:rPr lang="it-IT" dirty="0"/>
              <a:t>Il significato della politica di massa durante il periodo giacobino. Mito dell' unità, abbandono della rappresentanza politica, del pluralismo e del libero confronto delle opinioni, della divisione dei poteri.</a:t>
            </a:r>
          </a:p>
          <a:p>
            <a:endParaRPr lang="it-IT" dirty="0"/>
          </a:p>
        </p:txBody>
      </p:sp>
    </p:spTree>
    <p:extLst>
      <p:ext uri="{BB962C8B-B14F-4D97-AF65-F5344CB8AC3E}">
        <p14:creationId xmlns:p14="http://schemas.microsoft.com/office/powerpoint/2010/main" val="2726813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Assemblea Nazionale Costituente</a:t>
            </a:r>
            <a:endParaRPr lang="it-IT" dirty="0"/>
          </a:p>
        </p:txBody>
      </p:sp>
      <p:sp>
        <p:nvSpPr>
          <p:cNvPr id="3" name="Segnaposto contenuto 2"/>
          <p:cNvSpPr>
            <a:spLocks noGrp="1"/>
          </p:cNvSpPr>
          <p:nvPr>
            <p:ph idx="1"/>
          </p:nvPr>
        </p:nvSpPr>
        <p:spPr/>
        <p:txBody>
          <a:bodyPr/>
          <a:lstStyle/>
          <a:p>
            <a:r>
              <a:rPr lang="it-IT" dirty="0" smtClean="0"/>
              <a:t>È il primo atto rivoluzionario perché sancisce formalmente la fine della società dei ceti e quindi dell’antico regime.</a:t>
            </a:r>
            <a:br>
              <a:rPr lang="it-IT" dirty="0" smtClean="0"/>
            </a:br>
            <a:r>
              <a:rPr lang="it-IT" dirty="0" smtClean="0"/>
              <a:t>Si può considerare il compimento dell’assolutismo come realizzazione dello Stato moderno  e dell’uniformità giuridica.</a:t>
            </a:r>
            <a:br>
              <a:rPr lang="it-IT" dirty="0" smtClean="0"/>
            </a:br>
            <a:r>
              <a:rPr lang="it-IT" sz="1200" dirty="0" smtClean="0">
                <a:hlinkClick r:id="rId2" action="ppaction://hlinksldjump"/>
              </a:rPr>
              <a:t>Tocqueville e Mirabeau</a:t>
            </a:r>
            <a:endParaRPr lang="it-IT" sz="1200" dirty="0"/>
          </a:p>
        </p:txBody>
      </p:sp>
    </p:spTree>
    <p:extLst>
      <p:ext uri="{BB962C8B-B14F-4D97-AF65-F5344CB8AC3E}">
        <p14:creationId xmlns:p14="http://schemas.microsoft.com/office/powerpoint/2010/main" val="33243924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Rivoluzione francese e assolutismo</a:t>
            </a:r>
            <a:endParaRPr lang="it-IT" dirty="0"/>
          </a:p>
        </p:txBody>
      </p:sp>
      <p:sp>
        <p:nvSpPr>
          <p:cNvPr id="3" name="Segnaposto contenuto 2"/>
          <p:cNvSpPr>
            <a:spLocks noGrp="1"/>
          </p:cNvSpPr>
          <p:nvPr>
            <p:ph idx="1"/>
          </p:nvPr>
        </p:nvSpPr>
        <p:spPr>
          <a:xfrm>
            <a:off x="457199" y="2057400"/>
            <a:ext cx="6508377" cy="4437955"/>
          </a:xfrm>
        </p:spPr>
        <p:txBody>
          <a:bodyPr>
            <a:noAutofit/>
          </a:bodyPr>
          <a:lstStyle/>
          <a:p>
            <a:r>
              <a:rPr lang="it-IT" sz="900" b="1" dirty="0"/>
              <a:t>Questo testo di Tocqueville, partendo da una citazione di Mirabeau, intende spiegare il significato politico della Rivoluzione francese attraverso il concetto di </a:t>
            </a:r>
            <a:r>
              <a:rPr lang="it-IT" sz="900" b="1" dirty="0" smtClean="0"/>
              <a:t>assolutismo, interpretato </a:t>
            </a:r>
            <a:r>
              <a:rPr lang="it-IT" sz="900" b="1" dirty="0"/>
              <a:t>come realizzazione dello stato moderno. </a:t>
            </a:r>
            <a:endParaRPr lang="it-IT" sz="900" dirty="0"/>
          </a:p>
          <a:p>
            <a:r>
              <a:rPr lang="it-IT" sz="900" dirty="0"/>
              <a:t>A meno di un anno dall’inizio della rivoluzione, Mirabeau scriveva segretamente al Re: </a:t>
            </a:r>
            <a:br>
              <a:rPr lang="it-IT" sz="900" dirty="0"/>
            </a:br>
            <a:r>
              <a:rPr lang="it-IT" sz="900" dirty="0"/>
              <a:t>“ </a:t>
            </a:r>
            <a:r>
              <a:rPr lang="it-IT" sz="900" i="1" dirty="0"/>
              <a:t>Paragonate il nuovo stato di cose con l’antico regime; da ciò nascono le consolazioni e le speranze. Una parte dei provvedimenti dell’Assemblea nazionale, ed anzi la più cospicua, è evidentemente favorevole al governo monarchico. Non conta, dunque, per nulla l’essere senza parlamenti, senza paesi di Stato, senza corpi di clero, di privilegiati, di nobili? L’idea di formare un’unica classe di cittadini sarebbe stata gradita a Richelieu: tale superficie uguale facilita l’esercizio del potere. Parecchi regni di potere assoluto avrebbero fatto meno, a pro dell’autorità regia, che questa sola annata di rivoluzione</a:t>
            </a:r>
            <a:r>
              <a:rPr lang="it-IT" sz="900" dirty="0"/>
              <a:t>”. </a:t>
            </a:r>
            <a:br>
              <a:rPr lang="it-IT" sz="900" dirty="0"/>
            </a:br>
            <a:r>
              <a:rPr lang="it-IT" sz="900" dirty="0"/>
              <a:t>Era un comprender la Rivoluzione da uomo capace di guidarla.</a:t>
            </a:r>
          </a:p>
          <a:p>
            <a:r>
              <a:rPr lang="it-IT" sz="900" dirty="0"/>
              <a:t>Poiché la Rivoluzione francese non ebbe solamente lo scopo di mutare un antico governo, ma ebbe anche quello di abolire l’antica forma della società, le fu necessario muover guerra , ad un tempo, contro tutti i poteri costituiti, scalzare i predomini ammessi, cancellare le tradizioni, rinnovare i costumi e le consuetudini, e svuotare, per così dire, lo spirito umano di tutte le idee su cui s’erano fino allora fondati l’obbedienza e il rispetto. Da </a:t>
            </a:r>
            <a:r>
              <a:rPr lang="it-IT" sz="900" dirty="0" smtClean="0"/>
              <a:t>ciò la </a:t>
            </a:r>
            <a:r>
              <a:rPr lang="it-IT" sz="900" dirty="0"/>
              <a:t>sua natura singolarmente anarchica.</a:t>
            </a:r>
          </a:p>
          <a:p>
            <a:r>
              <a:rPr lang="it-IT" sz="900" dirty="0"/>
              <a:t>Ma provatevi a sgomberare quei resti: scorgerete un potere centrale immenso, che ha attratto e inghiottito nella sua unità tutte le parcelle d’autorità e di prestigio prima diffuse in una moltitudine di poteri secondari, d’ordini, di classi, di professioni, di famiglie , di individui, e come sparpagliati in tutto il corpo sociale. Non si era mai visto al mondo un simile potere, dopo la caduta dell’Impero romano. La Rivoluzione creò questa potenza nuova, o meglio tale potenza sorse spontaneamente dalle rovine che la Rivoluzione aveva prodotto. I governi da essa fondati sono più fragili, è vero, ma infinitamente più potenti di quelli ch’essa aveva abbattuti; fragili e potenti per le medesime cause</a:t>
            </a:r>
            <a:r>
              <a:rPr lang="it-IT" sz="900" dirty="0" smtClean="0"/>
              <a:t>.</a:t>
            </a:r>
            <a:endParaRPr lang="it-IT" sz="900" dirty="0"/>
          </a:p>
          <a:p>
            <a:r>
              <a:rPr lang="it-IT" sz="900" dirty="0"/>
              <a:t>Da </a:t>
            </a:r>
            <a:r>
              <a:rPr lang="it-IT" sz="900" i="1" dirty="0"/>
              <a:t>La Rivoluzione democratica in Francia</a:t>
            </a:r>
            <a:r>
              <a:rPr lang="it-IT" sz="900" dirty="0"/>
              <a:t>, in Tocqueville, </a:t>
            </a:r>
            <a:r>
              <a:rPr lang="it-IT" sz="900" i="1" dirty="0"/>
              <a:t>Scritti politici</a:t>
            </a:r>
            <a:r>
              <a:rPr lang="it-IT" sz="900" dirty="0"/>
              <a:t>, vol. I, Utet, 1969, pp. 614.615.</a:t>
            </a:r>
          </a:p>
          <a:p>
            <a:r>
              <a:rPr lang="it-IT" sz="900" dirty="0" smtClean="0"/>
              <a:t>Torna a </a:t>
            </a:r>
            <a:r>
              <a:rPr lang="it-IT" sz="900" dirty="0" smtClean="0">
                <a:hlinkClick r:id="rId2" action="ppaction://hlinksldjump"/>
              </a:rPr>
              <a:t>Gli eventi</a:t>
            </a:r>
            <a:endParaRPr lang="it-IT" sz="900" dirty="0"/>
          </a:p>
        </p:txBody>
      </p:sp>
    </p:spTree>
    <p:extLst>
      <p:ext uri="{BB962C8B-B14F-4D97-AF65-F5344CB8AC3E}">
        <p14:creationId xmlns:p14="http://schemas.microsoft.com/office/powerpoint/2010/main" val="35827346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presa della Bastiglia</a:t>
            </a:r>
            <a:endParaRPr lang="it-IT" dirty="0"/>
          </a:p>
        </p:txBody>
      </p:sp>
      <p:sp>
        <p:nvSpPr>
          <p:cNvPr id="3" name="Segnaposto contenuto 2"/>
          <p:cNvSpPr>
            <a:spLocks noGrp="1"/>
          </p:cNvSpPr>
          <p:nvPr>
            <p:ph idx="1"/>
          </p:nvPr>
        </p:nvSpPr>
        <p:spPr/>
        <p:txBody>
          <a:bodyPr>
            <a:normAutofit fontScale="92500"/>
          </a:bodyPr>
          <a:lstStyle/>
          <a:p>
            <a:r>
              <a:rPr lang="it-IT" sz="1600" dirty="0" smtClean="0"/>
              <a:t>Episodio della mobilitazione delle masse. Il popolo si impadronisce della piazza, esprimendo, in modo immediato, l’appropriazione della sovranità e la cittadinanza conquistata.</a:t>
            </a:r>
          </a:p>
          <a:p>
            <a:r>
              <a:rPr lang="it-IT" sz="1600" dirty="0" smtClean="0"/>
              <a:t>Immediatezza vuol dire espressione elementare dei propri sentimenti di giustizia, sentimenti etici, religiosi, sentimenti di invidia e rancore. Questi sentimenti sono portati direttamente in piazza che è sentita come luogo diretto di azione politica.</a:t>
            </a:r>
          </a:p>
          <a:p>
            <a:r>
              <a:rPr lang="it-IT" sz="1600" dirty="0" smtClean="0"/>
              <a:t>Teatralizzazione della lotta politica. Il gesto e l’immagine diventano strumento (estetico e sensibile) di diffusione delle ideologie.</a:t>
            </a:r>
          </a:p>
          <a:p>
            <a:r>
              <a:rPr lang="it-IT" sz="1600" dirty="0" smtClean="0"/>
              <a:t>Inizio del dualismo: istituzioni (Assemblea) e movimento popolare</a:t>
            </a:r>
            <a:r>
              <a:rPr lang="it-IT" sz="1600" dirty="0" smtClean="0"/>
              <a:t>.</a:t>
            </a:r>
          </a:p>
          <a:p>
            <a:pPr marL="0" indent="0">
              <a:buNone/>
            </a:pPr>
            <a:r>
              <a:rPr lang="it-IT" sz="1100" dirty="0" smtClean="0"/>
              <a:t>Torna a </a:t>
            </a:r>
            <a:r>
              <a:rPr lang="it-IT" sz="1100" dirty="0" smtClean="0">
                <a:hlinkClick r:id="rId2" action="ppaction://hlinksldjump"/>
              </a:rPr>
              <a:t>Gli eventi</a:t>
            </a:r>
            <a:endParaRPr lang="it-IT" sz="1100" dirty="0"/>
          </a:p>
          <a:p>
            <a:endParaRPr lang="it-IT" sz="1600" dirty="0" smtClean="0"/>
          </a:p>
          <a:p>
            <a:endParaRPr lang="it-IT" dirty="0"/>
          </a:p>
        </p:txBody>
      </p:sp>
    </p:spTree>
    <p:extLst>
      <p:ext uri="{BB962C8B-B14F-4D97-AF65-F5344CB8AC3E}">
        <p14:creationId xmlns:p14="http://schemas.microsoft.com/office/powerpoint/2010/main" val="154516911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giacobini</a:t>
            </a:r>
            <a:endParaRPr lang="it-IT" dirty="0"/>
          </a:p>
        </p:txBody>
      </p:sp>
      <p:sp>
        <p:nvSpPr>
          <p:cNvPr id="3" name="Segnaposto contenuto 2"/>
          <p:cNvSpPr>
            <a:spLocks noGrp="1"/>
          </p:cNvSpPr>
          <p:nvPr>
            <p:ph idx="1"/>
          </p:nvPr>
        </p:nvSpPr>
        <p:spPr/>
        <p:txBody>
          <a:bodyPr>
            <a:normAutofit/>
          </a:bodyPr>
          <a:lstStyle/>
          <a:p>
            <a:r>
              <a:rPr lang="it-IT" sz="1400" dirty="0" smtClean="0"/>
              <a:t>Club </a:t>
            </a:r>
            <a:r>
              <a:rPr lang="it-IT" sz="1400" dirty="0"/>
              <a:t>creato durante la Rivoluzione. Inizialmente di tendenze monarchiche e moderate, dopo la crisi aperta dal comportamento antifrancese del re Luigi XVI, i giacobini divennero più intransigenti e radicali. </a:t>
            </a:r>
            <a:r>
              <a:rPr lang="it-IT" sz="1400" dirty="0" smtClean="0"/>
              <a:t>Gruppo di coesione e di pressione, teso all’educazione alla unanimità. L’omogeneità interna era favorita dalla ostilità contro l’avversario. </a:t>
            </a:r>
            <a:br>
              <a:rPr lang="it-IT" sz="1400" dirty="0" smtClean="0"/>
            </a:br>
            <a:r>
              <a:rPr lang="it-IT" sz="1400" dirty="0" smtClean="0"/>
              <a:t>Si </a:t>
            </a:r>
            <a:r>
              <a:rPr lang="it-IT" sz="1400" dirty="0"/>
              <a:t>allearono con i sanculotti parigini e mirarono alla conquista del potere. Guidati da Robespierre e da Saint-Just, nel periodo repubblicano sostenevano l'idea della sovranità popolare da esercitare anche al di là della rappresentanza </a:t>
            </a:r>
            <a:r>
              <a:rPr lang="it-IT" sz="1400" dirty="0" smtClean="0"/>
              <a:t>politica. Propugnavano </a:t>
            </a:r>
            <a:r>
              <a:rPr lang="it-IT" sz="1400" dirty="0"/>
              <a:t>l'accentramento del potere nei gruppi ristretti dei dirigenti carismatici e in contatto diretto con il popolo, sostenevano l'immagine unitaria del popolo (il popolo ha una sola volontà) che volevano attuare attraverso la radicalizzazione dello scontro politico e l'eliminazione degli avversari politici</a:t>
            </a:r>
            <a:r>
              <a:rPr lang="it-IT" sz="1400" dirty="0" smtClean="0"/>
              <a:t>.</a:t>
            </a:r>
            <a:br>
              <a:rPr lang="it-IT" sz="1400" dirty="0" smtClean="0"/>
            </a:br>
            <a:r>
              <a:rPr lang="it-IT" sz="1400" dirty="0" smtClean="0"/>
              <a:t/>
            </a:r>
            <a:br>
              <a:rPr lang="it-IT" sz="1400" dirty="0" smtClean="0"/>
            </a:br>
            <a:r>
              <a:rPr lang="it-IT" sz="1000" dirty="0" smtClean="0">
                <a:hlinkClick r:id="rId2" action="ppaction://hlinksldjump"/>
              </a:rPr>
              <a:t>Torna a Eventi2</a:t>
            </a:r>
            <a:endParaRPr lang="it-IT" sz="1000" dirty="0"/>
          </a:p>
        </p:txBody>
      </p:sp>
    </p:spTree>
    <p:extLst>
      <p:ext uri="{BB962C8B-B14F-4D97-AF65-F5344CB8AC3E}">
        <p14:creationId xmlns:p14="http://schemas.microsoft.com/office/powerpoint/2010/main" val="8960903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152</TotalTime>
  <Words>499</Words>
  <Application>Microsoft Macintosh PowerPoint</Application>
  <PresentationFormat>Presentazione su schermo (4:3)</PresentationFormat>
  <Paragraphs>44</Paragraphs>
  <Slides>10</Slides>
  <Notes>0</Notes>
  <HiddenSlides>0</HiddenSlides>
  <MMClips>0</MMClips>
  <ScaleCrop>false</ScaleCrop>
  <HeadingPairs>
    <vt:vector size="4" baseType="variant">
      <vt:variant>
        <vt:lpstr>Tema</vt:lpstr>
      </vt:variant>
      <vt:variant>
        <vt:i4>1</vt:i4>
      </vt:variant>
      <vt:variant>
        <vt:lpstr>Titoli diapositive</vt:lpstr>
      </vt:variant>
      <vt:variant>
        <vt:i4>10</vt:i4>
      </vt:variant>
    </vt:vector>
  </HeadingPairs>
  <TitlesOfParts>
    <vt:vector size="11" baseType="lpstr">
      <vt:lpstr>Plaza</vt:lpstr>
      <vt:lpstr>Rivoluzione francese</vt:lpstr>
      <vt:lpstr>Gli eventi</vt:lpstr>
      <vt:lpstr>Gli eventi (2)</vt:lpstr>
      <vt:lpstr>Gli eventi (3)</vt:lpstr>
      <vt:lpstr>Gli eventi (4)</vt:lpstr>
      <vt:lpstr>Assemblea Nazionale Costituente</vt:lpstr>
      <vt:lpstr>Rivoluzione francese e assolutismo</vt:lpstr>
      <vt:lpstr>La presa della Bastiglia</vt:lpstr>
      <vt:lpstr>I giacobini</vt:lpstr>
      <vt:lpstr>L’immagine della repubblica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Rivoluzione francese</dc:title>
  <dc:creator>Fabrizio Oppo</dc:creator>
  <cp:lastModifiedBy>Fabrizio Oppo</cp:lastModifiedBy>
  <cp:revision>25</cp:revision>
  <dcterms:created xsi:type="dcterms:W3CDTF">2014-05-01T19:12:48Z</dcterms:created>
  <dcterms:modified xsi:type="dcterms:W3CDTF">2014-10-21T16:42:38Z</dcterms:modified>
</cp:coreProperties>
</file>